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x="18288000" cy="10287000"/>
  <p:notesSz cx="6858000" cy="9144000"/>
  <p:embeddedFontLst>
    <p:embeddedFont>
      <p:font typeface="Markazi Text" charset="1" panose="00000500000000000000"/>
      <p:regular r:id="rId14"/>
    </p:embeddedFont>
    <p:embeddedFont>
      <p:font typeface="Markazi Text Bold" charset="1" panose="00000800000000000000"/>
      <p:regular r:id="rId15"/>
    </p:embeddedFont>
    <p:embeddedFont>
      <p:font typeface="Markazi Text Medium" charset="1" panose="0000060000000000000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VAGxE9Bd9Ak.mp4" Type="http://schemas.openxmlformats.org/officeDocument/2006/relationships/video"/><Relationship Id="rId4" Target="../media/VAGxE9Bd9Ak.mp4" Type="http://schemas.microsoft.com/office/2007/relationships/media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7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8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https://github.com/Mastercard-Code-For-Change-2-0/Team-1" TargetMode="External" Type="http://schemas.openxmlformats.org/officeDocument/2006/relationships/hyperlink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4242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803974" y="9391422"/>
            <a:ext cx="964704" cy="600684"/>
          </a:xfrm>
          <a:custGeom>
            <a:avLst/>
            <a:gdLst/>
            <a:ahLst/>
            <a:cxnLst/>
            <a:rect r="r" b="b" t="t" l="l"/>
            <a:pathLst>
              <a:path h="600684" w="964704">
                <a:moveTo>
                  <a:pt x="0" y="0"/>
                </a:moveTo>
                <a:lnTo>
                  <a:pt x="964704" y="0"/>
                </a:lnTo>
                <a:lnTo>
                  <a:pt x="964704" y="600684"/>
                </a:lnTo>
                <a:lnTo>
                  <a:pt x="0" y="6006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577798" y="516636"/>
            <a:ext cx="1190880" cy="741514"/>
          </a:xfrm>
          <a:custGeom>
            <a:avLst/>
            <a:gdLst/>
            <a:ahLst/>
            <a:cxnLst/>
            <a:rect r="r" b="b" t="t" l="l"/>
            <a:pathLst>
              <a:path h="741514" w="1190880">
                <a:moveTo>
                  <a:pt x="0" y="0"/>
                </a:moveTo>
                <a:lnTo>
                  <a:pt x="1190880" y="0"/>
                </a:lnTo>
                <a:lnTo>
                  <a:pt x="1190880" y="741514"/>
                </a:lnTo>
                <a:lnTo>
                  <a:pt x="0" y="74151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9050" y="0"/>
            <a:ext cx="18287998" cy="10286998"/>
            <a:chOff x="0" y="0"/>
            <a:chExt cx="24383997" cy="1371599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61" r="0" b="-61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16577798" y="516636"/>
            <a:ext cx="1190880" cy="741514"/>
          </a:xfrm>
          <a:custGeom>
            <a:avLst/>
            <a:gdLst/>
            <a:ahLst/>
            <a:cxnLst/>
            <a:rect r="r" b="b" t="t" l="l"/>
            <a:pathLst>
              <a:path h="741514" w="1190880">
                <a:moveTo>
                  <a:pt x="0" y="0"/>
                </a:moveTo>
                <a:lnTo>
                  <a:pt x="1190880" y="0"/>
                </a:lnTo>
                <a:lnTo>
                  <a:pt x="1190880" y="741514"/>
                </a:lnTo>
                <a:lnTo>
                  <a:pt x="0" y="74151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6732770"/>
            <a:ext cx="13222224" cy="6728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91"/>
              </a:lnSpc>
            </a:pPr>
            <a:r>
              <a:rPr lang="en-US" sz="5199">
                <a:solidFill>
                  <a:srgbClr val="FFFFFF"/>
                </a:solidFill>
                <a:latin typeface="Markazi Text"/>
                <a:ea typeface="Markazi Text"/>
                <a:cs typeface="Markazi Text"/>
                <a:sym typeface="Markazi Text"/>
              </a:rPr>
              <a:t>Team 1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028700" y="3244221"/>
            <a:ext cx="16478363" cy="2993541"/>
            <a:chOff x="0" y="0"/>
            <a:chExt cx="21971151" cy="399138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1971150" cy="3991388"/>
            </a:xfrm>
            <a:custGeom>
              <a:avLst/>
              <a:gdLst/>
              <a:ahLst/>
              <a:cxnLst/>
              <a:rect r="r" b="b" t="t" l="l"/>
              <a:pathLst>
                <a:path h="3991388" w="21971150">
                  <a:moveTo>
                    <a:pt x="0" y="0"/>
                  </a:moveTo>
                  <a:lnTo>
                    <a:pt x="21971150" y="0"/>
                  </a:lnTo>
                  <a:lnTo>
                    <a:pt x="21971150" y="3991388"/>
                  </a:lnTo>
                  <a:lnTo>
                    <a:pt x="0" y="399138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209550"/>
              <a:ext cx="21971151" cy="3781838"/>
            </a:xfrm>
            <a:prstGeom prst="rect">
              <a:avLst/>
            </a:prstGeom>
          </p:spPr>
          <p:txBody>
            <a:bodyPr anchor="b" rtlCol="false" tIns="0" lIns="0" bIns="0" rIns="0"/>
            <a:lstStyle/>
            <a:p>
              <a:pPr algn="l">
                <a:lnSpc>
                  <a:spcPts val="9216"/>
                </a:lnSpc>
              </a:pPr>
              <a:r>
                <a:rPr lang="en-US" sz="9600">
                  <a:solidFill>
                    <a:srgbClr val="FFFFFF"/>
                  </a:solidFill>
                  <a:latin typeface="Markazi Text"/>
                  <a:ea typeface="Markazi Text"/>
                  <a:cs typeface="Markazi Text"/>
                  <a:sym typeface="Markazi Text"/>
                </a:rPr>
                <a:t>Problem Theme: </a:t>
              </a:r>
            </a:p>
            <a:p>
              <a:pPr algn="l">
                <a:lnSpc>
                  <a:spcPts val="9216"/>
                </a:lnSpc>
              </a:pPr>
              <a:r>
                <a:rPr lang="en-US" sz="9600">
                  <a:solidFill>
                    <a:srgbClr val="FFFFFF"/>
                  </a:solidFill>
                  <a:latin typeface="Markazi Text"/>
                  <a:ea typeface="Markazi Text"/>
                  <a:cs typeface="Markazi Text"/>
                  <a:sym typeface="Markazi Text"/>
                </a:rPr>
                <a:t>Build a Donation Matching Portal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7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803974" y="9391422"/>
            <a:ext cx="964704" cy="600684"/>
          </a:xfrm>
          <a:custGeom>
            <a:avLst/>
            <a:gdLst/>
            <a:ahLst/>
            <a:cxnLst/>
            <a:rect r="r" b="b" t="t" l="l"/>
            <a:pathLst>
              <a:path h="600684" w="964704">
                <a:moveTo>
                  <a:pt x="0" y="0"/>
                </a:moveTo>
                <a:lnTo>
                  <a:pt x="964704" y="0"/>
                </a:lnTo>
                <a:lnTo>
                  <a:pt x="964704" y="600684"/>
                </a:lnTo>
                <a:lnTo>
                  <a:pt x="0" y="6006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314984" y="9621624"/>
            <a:ext cx="457196" cy="547688"/>
            <a:chOff x="0" y="0"/>
            <a:chExt cx="609595" cy="73025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09595" cy="730251"/>
            </a:xfrm>
            <a:custGeom>
              <a:avLst/>
              <a:gdLst/>
              <a:ahLst/>
              <a:cxnLst/>
              <a:rect r="r" b="b" t="t" l="l"/>
              <a:pathLst>
                <a:path h="730251" w="609595">
                  <a:moveTo>
                    <a:pt x="0" y="0"/>
                  </a:moveTo>
                  <a:lnTo>
                    <a:pt x="609595" y="0"/>
                  </a:lnTo>
                  <a:lnTo>
                    <a:pt x="609595" y="730251"/>
                  </a:lnTo>
                  <a:lnTo>
                    <a:pt x="0" y="73025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0"/>
              <a:ext cx="609595" cy="73025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1439"/>
                </a:lnSpc>
              </a:pPr>
              <a:r>
                <a:rPr lang="en-US" sz="1200" b="true">
                  <a:solidFill>
                    <a:srgbClr val="171717"/>
                  </a:solidFill>
                  <a:latin typeface="Markazi Text Bold"/>
                  <a:ea typeface="Markazi Text Bold"/>
                  <a:cs typeface="Markazi Text Bold"/>
                  <a:sym typeface="Markazi Text Bold"/>
                </a:rPr>
                <a:t>2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3257264" y="9621624"/>
            <a:ext cx="2905818" cy="547688"/>
            <a:chOff x="0" y="0"/>
            <a:chExt cx="3874424" cy="73025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874424" cy="730251"/>
            </a:xfrm>
            <a:custGeom>
              <a:avLst/>
              <a:gdLst/>
              <a:ahLst/>
              <a:cxnLst/>
              <a:rect r="r" b="b" t="t" l="l"/>
              <a:pathLst>
                <a:path h="730251" w="3874424">
                  <a:moveTo>
                    <a:pt x="0" y="0"/>
                  </a:moveTo>
                  <a:lnTo>
                    <a:pt x="3874424" y="0"/>
                  </a:lnTo>
                  <a:lnTo>
                    <a:pt x="3874424" y="730251"/>
                  </a:lnTo>
                  <a:lnTo>
                    <a:pt x="0" y="73025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0"/>
              <a:ext cx="3874424" cy="73025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1439"/>
                </a:lnSpc>
              </a:pPr>
              <a:r>
                <a:rPr lang="en-US" sz="1200">
                  <a:solidFill>
                    <a:srgbClr val="171717"/>
                  </a:solidFill>
                  <a:latin typeface="Markazi Text"/>
                  <a:ea typeface="Markazi Text"/>
                  <a:cs typeface="Markazi Text"/>
                  <a:sym typeface="Markazi Text"/>
                </a:rPr>
                <a:t>August 25, 2025</a:t>
              </a: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420628" y="477395"/>
            <a:ext cx="16642828" cy="6511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67"/>
              </a:lnSpc>
            </a:pPr>
            <a:r>
              <a:rPr lang="en-US" sz="4599" b="true">
                <a:solidFill>
                  <a:srgbClr val="171717"/>
                </a:solidFill>
                <a:latin typeface="Markazi Text Medium"/>
                <a:ea typeface="Markazi Text Medium"/>
                <a:cs typeface="Markazi Text Medium"/>
                <a:sym typeface="Markazi Text Medium"/>
              </a:rPr>
              <a:t>Problem Statement brief: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70336" y="2503140"/>
            <a:ext cx="15747328" cy="58155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72159" indent="-386079" lvl="1">
              <a:lnSpc>
                <a:spcPts val="3839"/>
              </a:lnSpc>
              <a:buFont typeface="Arial"/>
              <a:buChar char="•"/>
            </a:pPr>
            <a:r>
              <a:rPr lang="en-US" b="true" sz="3199">
                <a:solidFill>
                  <a:srgbClr val="171717"/>
                </a:solidFill>
                <a:latin typeface="Markazi Text Bold"/>
                <a:ea typeface="Markazi Text Bold"/>
                <a:cs typeface="Markazi Text Bold"/>
                <a:sym typeface="Markazi Text Bold"/>
              </a:rPr>
              <a:t>Difficulty finding trusted causes:</a:t>
            </a:r>
            <a:r>
              <a:rPr lang="en-US" sz="3199">
                <a:solidFill>
                  <a:srgbClr val="171717"/>
                </a:solidFill>
                <a:latin typeface="Markazi Text"/>
                <a:ea typeface="Markazi Text"/>
                <a:cs typeface="Markazi Text"/>
                <a:sym typeface="Markazi Text"/>
              </a:rPr>
              <a:t> Donors struggle to find NGOs that align with their values.</a:t>
            </a:r>
          </a:p>
          <a:p>
            <a:pPr algn="l" marL="772159" indent="-386079" lvl="1">
              <a:lnSpc>
                <a:spcPts val="3839"/>
              </a:lnSpc>
            </a:pPr>
          </a:p>
          <a:p>
            <a:pPr algn="l" marL="772159" indent="-386079" lvl="1">
              <a:lnSpc>
                <a:spcPts val="3839"/>
              </a:lnSpc>
              <a:buFont typeface="Arial"/>
              <a:buChar char="•"/>
            </a:pPr>
            <a:r>
              <a:rPr lang="en-US" b="true" sz="3199">
                <a:solidFill>
                  <a:srgbClr val="171717"/>
                </a:solidFill>
                <a:latin typeface="Markazi Text Bold"/>
                <a:ea typeface="Markazi Text Bold"/>
                <a:cs typeface="Markazi Text Bold"/>
                <a:sym typeface="Markazi Text Bold"/>
              </a:rPr>
              <a:t>Lack of transparency:</a:t>
            </a:r>
            <a:r>
              <a:rPr lang="en-US" sz="3199">
                <a:solidFill>
                  <a:srgbClr val="171717"/>
                </a:solidFill>
                <a:latin typeface="Markazi Text"/>
                <a:ea typeface="Markazi Text"/>
                <a:cs typeface="Markazi Text"/>
                <a:sym typeface="Markazi Text"/>
              </a:rPr>
              <a:t> Donors don't know how their funds are used.</a:t>
            </a:r>
          </a:p>
          <a:p>
            <a:pPr algn="l" marL="772159" indent="-386079" lvl="1">
              <a:lnSpc>
                <a:spcPts val="3839"/>
              </a:lnSpc>
            </a:pPr>
          </a:p>
          <a:p>
            <a:pPr algn="l" marL="772159" indent="-386079" lvl="1">
              <a:lnSpc>
                <a:spcPts val="3839"/>
              </a:lnSpc>
              <a:buFont typeface="Arial"/>
              <a:buChar char="•"/>
            </a:pPr>
            <a:r>
              <a:rPr lang="en-US" b="true" sz="3199">
                <a:solidFill>
                  <a:srgbClr val="171717"/>
                </a:solidFill>
                <a:latin typeface="Markazi Text Bold"/>
                <a:ea typeface="Markazi Text Bold"/>
                <a:cs typeface="Markazi Text Bold"/>
                <a:sym typeface="Markazi Text Bold"/>
              </a:rPr>
              <a:t>No real-time tracking:</a:t>
            </a:r>
            <a:r>
              <a:rPr lang="en-US" sz="3199">
                <a:solidFill>
                  <a:srgbClr val="171717"/>
                </a:solidFill>
                <a:latin typeface="Markazi Text"/>
                <a:ea typeface="Markazi Text"/>
                <a:cs typeface="Markazi Text"/>
                <a:sym typeface="Markazi Text"/>
              </a:rPr>
              <a:t> Donors can't see the progress of their donations.</a:t>
            </a:r>
          </a:p>
          <a:p>
            <a:pPr algn="l" marL="772159" indent="-386079" lvl="1">
              <a:lnSpc>
                <a:spcPts val="3839"/>
              </a:lnSpc>
            </a:pPr>
          </a:p>
          <a:p>
            <a:pPr algn="l" marL="772159" indent="-386079" lvl="1">
              <a:lnSpc>
                <a:spcPts val="3839"/>
              </a:lnSpc>
              <a:buFont typeface="Arial"/>
              <a:buChar char="•"/>
            </a:pPr>
            <a:r>
              <a:rPr lang="en-US" b="true" sz="3199">
                <a:solidFill>
                  <a:srgbClr val="171717"/>
                </a:solidFill>
                <a:latin typeface="Markazi Text Bold"/>
                <a:ea typeface="Markazi Text Bold"/>
                <a:cs typeface="Markazi Text Bold"/>
                <a:sym typeface="Markazi Text Bold"/>
              </a:rPr>
              <a:t>Minimal impact reporting:</a:t>
            </a:r>
            <a:r>
              <a:rPr lang="en-US" sz="3199">
                <a:solidFill>
                  <a:srgbClr val="171717"/>
                </a:solidFill>
                <a:latin typeface="Markazi Text"/>
                <a:ea typeface="Markazi Text"/>
                <a:cs typeface="Markazi Text"/>
                <a:sym typeface="Markazi Text"/>
              </a:rPr>
              <a:t> Donors rarely get updates on the real-world effect of their contributions.</a:t>
            </a:r>
          </a:p>
          <a:p>
            <a:pPr algn="l" marL="772159" indent="-386079" lvl="1">
              <a:lnSpc>
                <a:spcPts val="3839"/>
              </a:lnSpc>
            </a:pPr>
          </a:p>
          <a:p>
            <a:pPr algn="l" marL="772159" indent="-386079" lvl="1">
              <a:lnSpc>
                <a:spcPts val="3839"/>
              </a:lnSpc>
              <a:buFont typeface="Arial"/>
              <a:buChar char="•"/>
            </a:pPr>
            <a:r>
              <a:rPr lang="en-US" b="true" sz="3199">
                <a:solidFill>
                  <a:srgbClr val="171717"/>
                </a:solidFill>
                <a:latin typeface="Markazi Text Bold"/>
                <a:ea typeface="Markazi Text Bold"/>
                <a:cs typeface="Markazi Text Bold"/>
                <a:sym typeface="Markazi Text Bold"/>
              </a:rPr>
              <a:t>Inefficient NGO operations:</a:t>
            </a:r>
            <a:r>
              <a:rPr lang="en-US" sz="3199">
                <a:solidFill>
                  <a:srgbClr val="171717"/>
                </a:solidFill>
                <a:latin typeface="Markazi Text"/>
                <a:ea typeface="Markazi Text"/>
                <a:cs typeface="Markazi Text"/>
                <a:sym typeface="Markazi Text"/>
              </a:rPr>
              <a:t> NGOs have trouble managing and reporting donations.</a:t>
            </a:r>
          </a:p>
          <a:p>
            <a:pPr algn="l" marL="772159" indent="-386079" lvl="1">
              <a:lnSpc>
                <a:spcPts val="3839"/>
              </a:lnSpc>
            </a:pPr>
          </a:p>
          <a:p>
            <a:pPr algn="l" marL="772159" indent="-386079" lvl="1">
              <a:lnSpc>
                <a:spcPts val="3839"/>
              </a:lnSpc>
              <a:buFont typeface="Arial"/>
              <a:buChar char="•"/>
            </a:pPr>
            <a:r>
              <a:rPr lang="en-US" b="true" sz="3199">
                <a:solidFill>
                  <a:srgbClr val="171717"/>
                </a:solidFill>
                <a:latin typeface="Markazi Text Bold"/>
                <a:ea typeface="Markazi Text Bold"/>
                <a:cs typeface="Markazi Text Bold"/>
                <a:sym typeface="Markazi Text Bold"/>
              </a:rPr>
              <a:t>Weak donor retention:</a:t>
            </a:r>
            <a:r>
              <a:rPr lang="en-US" sz="3199">
                <a:solidFill>
                  <a:srgbClr val="171717"/>
                </a:solidFill>
                <a:latin typeface="Markazi Text"/>
                <a:ea typeface="Markazi Text"/>
                <a:cs typeface="Markazi Text"/>
                <a:sym typeface="Markazi Text"/>
              </a:rPr>
              <a:t> Lack of communication and engagement discourages repeat donations.</a:t>
            </a:r>
          </a:p>
          <a:p>
            <a:pPr algn="l" marL="772159" indent="-386079" lvl="1">
              <a:lnSpc>
                <a:spcPts val="3455"/>
              </a:lnSpc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7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7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803974" y="9391422"/>
            <a:ext cx="964704" cy="600684"/>
          </a:xfrm>
          <a:custGeom>
            <a:avLst/>
            <a:gdLst/>
            <a:ahLst/>
            <a:cxnLst/>
            <a:rect r="r" b="b" t="t" l="l"/>
            <a:pathLst>
              <a:path h="600684" w="964704">
                <a:moveTo>
                  <a:pt x="0" y="0"/>
                </a:moveTo>
                <a:lnTo>
                  <a:pt x="964704" y="0"/>
                </a:lnTo>
                <a:lnTo>
                  <a:pt x="964704" y="600684"/>
                </a:lnTo>
                <a:lnTo>
                  <a:pt x="0" y="6006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314984" y="9621624"/>
            <a:ext cx="457196" cy="547688"/>
            <a:chOff x="0" y="0"/>
            <a:chExt cx="609595" cy="73025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09595" cy="730251"/>
            </a:xfrm>
            <a:custGeom>
              <a:avLst/>
              <a:gdLst/>
              <a:ahLst/>
              <a:cxnLst/>
              <a:rect r="r" b="b" t="t" l="l"/>
              <a:pathLst>
                <a:path h="730251" w="609595">
                  <a:moveTo>
                    <a:pt x="0" y="0"/>
                  </a:moveTo>
                  <a:lnTo>
                    <a:pt x="609595" y="0"/>
                  </a:lnTo>
                  <a:lnTo>
                    <a:pt x="609595" y="730251"/>
                  </a:lnTo>
                  <a:lnTo>
                    <a:pt x="0" y="73025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0"/>
              <a:ext cx="609595" cy="73025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1439"/>
                </a:lnSpc>
              </a:pPr>
              <a:r>
                <a:rPr lang="en-US" sz="1200" b="true">
                  <a:solidFill>
                    <a:srgbClr val="171717"/>
                  </a:solidFill>
                  <a:latin typeface="Markazi Text Bold"/>
                  <a:ea typeface="Markazi Text Bold"/>
                  <a:cs typeface="Markazi Text Bold"/>
                  <a:sym typeface="Markazi Text Bold"/>
                </a:rPr>
                <a:t>3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3257264" y="9621624"/>
            <a:ext cx="2905818" cy="547688"/>
            <a:chOff x="0" y="0"/>
            <a:chExt cx="3874424" cy="73025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874424" cy="730251"/>
            </a:xfrm>
            <a:custGeom>
              <a:avLst/>
              <a:gdLst/>
              <a:ahLst/>
              <a:cxnLst/>
              <a:rect r="r" b="b" t="t" l="l"/>
              <a:pathLst>
                <a:path h="730251" w="3874424">
                  <a:moveTo>
                    <a:pt x="0" y="0"/>
                  </a:moveTo>
                  <a:lnTo>
                    <a:pt x="3874424" y="0"/>
                  </a:lnTo>
                  <a:lnTo>
                    <a:pt x="3874424" y="730251"/>
                  </a:lnTo>
                  <a:lnTo>
                    <a:pt x="0" y="73025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0"/>
              <a:ext cx="3874424" cy="73025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1439"/>
                </a:lnSpc>
              </a:pPr>
              <a:r>
                <a:rPr lang="en-US" sz="1200">
                  <a:solidFill>
                    <a:srgbClr val="171717"/>
                  </a:solidFill>
                  <a:latin typeface="Markazi Text"/>
                  <a:ea typeface="Markazi Text"/>
                  <a:cs typeface="Markazi Text"/>
                  <a:sym typeface="Markazi Text"/>
                </a:rPr>
                <a:t>August 25, 2025</a:t>
              </a: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3108900" y="1470778"/>
            <a:ext cx="11109440" cy="8220986"/>
          </a:xfrm>
          <a:custGeom>
            <a:avLst/>
            <a:gdLst/>
            <a:ahLst/>
            <a:cxnLst/>
            <a:rect r="r" b="b" t="t" l="l"/>
            <a:pathLst>
              <a:path h="8220986" w="11109440">
                <a:moveTo>
                  <a:pt x="0" y="0"/>
                </a:moveTo>
                <a:lnTo>
                  <a:pt x="11109441" y="0"/>
                </a:lnTo>
                <a:lnTo>
                  <a:pt x="11109441" y="8220986"/>
                </a:lnTo>
                <a:lnTo>
                  <a:pt x="0" y="822098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420628" y="477395"/>
            <a:ext cx="16642828" cy="6511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67"/>
              </a:lnSpc>
            </a:pPr>
            <a:r>
              <a:rPr lang="en-US" sz="4599" b="true">
                <a:solidFill>
                  <a:srgbClr val="171717"/>
                </a:solidFill>
                <a:latin typeface="Markazi Text Medium"/>
                <a:ea typeface="Markazi Text Medium"/>
                <a:cs typeface="Markazi Text Medium"/>
                <a:sym typeface="Markazi Text Medium"/>
              </a:rPr>
              <a:t>Solution Overview: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7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803974" y="9391422"/>
            <a:ext cx="964704" cy="600684"/>
          </a:xfrm>
          <a:custGeom>
            <a:avLst/>
            <a:gdLst/>
            <a:ahLst/>
            <a:cxnLst/>
            <a:rect r="r" b="b" t="t" l="l"/>
            <a:pathLst>
              <a:path h="600684" w="964704">
                <a:moveTo>
                  <a:pt x="0" y="0"/>
                </a:moveTo>
                <a:lnTo>
                  <a:pt x="964704" y="0"/>
                </a:lnTo>
                <a:lnTo>
                  <a:pt x="964704" y="600684"/>
                </a:lnTo>
                <a:lnTo>
                  <a:pt x="0" y="6006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314984" y="9621624"/>
            <a:ext cx="457196" cy="547688"/>
            <a:chOff x="0" y="0"/>
            <a:chExt cx="609595" cy="73025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09595" cy="730251"/>
            </a:xfrm>
            <a:custGeom>
              <a:avLst/>
              <a:gdLst/>
              <a:ahLst/>
              <a:cxnLst/>
              <a:rect r="r" b="b" t="t" l="l"/>
              <a:pathLst>
                <a:path h="730251" w="609595">
                  <a:moveTo>
                    <a:pt x="0" y="0"/>
                  </a:moveTo>
                  <a:lnTo>
                    <a:pt x="609595" y="0"/>
                  </a:lnTo>
                  <a:lnTo>
                    <a:pt x="609595" y="730251"/>
                  </a:lnTo>
                  <a:lnTo>
                    <a:pt x="0" y="73025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0"/>
              <a:ext cx="609595" cy="73025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1439"/>
                </a:lnSpc>
              </a:pPr>
              <a:r>
                <a:rPr lang="en-US" sz="1200" b="true">
                  <a:solidFill>
                    <a:srgbClr val="171717"/>
                  </a:solidFill>
                  <a:latin typeface="Markazi Text Bold"/>
                  <a:ea typeface="Markazi Text Bold"/>
                  <a:cs typeface="Markazi Text Bold"/>
                  <a:sym typeface="Markazi Text Bold"/>
                </a:rPr>
                <a:t>4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3257264" y="9621624"/>
            <a:ext cx="2905818" cy="547688"/>
            <a:chOff x="0" y="0"/>
            <a:chExt cx="3874424" cy="73025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874424" cy="730251"/>
            </a:xfrm>
            <a:custGeom>
              <a:avLst/>
              <a:gdLst/>
              <a:ahLst/>
              <a:cxnLst/>
              <a:rect r="r" b="b" t="t" l="l"/>
              <a:pathLst>
                <a:path h="730251" w="3874424">
                  <a:moveTo>
                    <a:pt x="0" y="0"/>
                  </a:moveTo>
                  <a:lnTo>
                    <a:pt x="3874424" y="0"/>
                  </a:lnTo>
                  <a:lnTo>
                    <a:pt x="3874424" y="730251"/>
                  </a:lnTo>
                  <a:lnTo>
                    <a:pt x="0" y="73025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0"/>
              <a:ext cx="3874424" cy="73025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1439"/>
                </a:lnSpc>
              </a:pPr>
              <a:r>
                <a:rPr lang="en-US" sz="1200">
                  <a:solidFill>
                    <a:srgbClr val="171717"/>
                  </a:solidFill>
                  <a:latin typeface="Markazi Text"/>
                  <a:ea typeface="Markazi Text"/>
                  <a:cs typeface="Markazi Text"/>
                  <a:sym typeface="Markazi Text"/>
                </a:rPr>
                <a:t>August 25, 2025</a:t>
              </a: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055678" y="203704"/>
            <a:ext cx="15748296" cy="9691764"/>
          </a:xfrm>
          <a:custGeom>
            <a:avLst/>
            <a:gdLst/>
            <a:ahLst/>
            <a:cxnLst/>
            <a:rect r="r" b="b" t="t" l="l"/>
            <a:pathLst>
              <a:path h="9691764" w="15748296">
                <a:moveTo>
                  <a:pt x="0" y="0"/>
                </a:moveTo>
                <a:lnTo>
                  <a:pt x="15748296" y="0"/>
                </a:lnTo>
                <a:lnTo>
                  <a:pt x="15748296" y="9691764"/>
                </a:lnTo>
                <a:lnTo>
                  <a:pt x="0" y="969176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7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803974" y="9391422"/>
            <a:ext cx="964704" cy="600684"/>
          </a:xfrm>
          <a:custGeom>
            <a:avLst/>
            <a:gdLst/>
            <a:ahLst/>
            <a:cxnLst/>
            <a:rect r="r" b="b" t="t" l="l"/>
            <a:pathLst>
              <a:path h="600684" w="964704">
                <a:moveTo>
                  <a:pt x="0" y="0"/>
                </a:moveTo>
                <a:lnTo>
                  <a:pt x="964704" y="0"/>
                </a:lnTo>
                <a:lnTo>
                  <a:pt x="964704" y="600684"/>
                </a:lnTo>
                <a:lnTo>
                  <a:pt x="0" y="6006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314984" y="9621624"/>
            <a:ext cx="457196" cy="547688"/>
            <a:chOff x="0" y="0"/>
            <a:chExt cx="609595" cy="73025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09595" cy="730251"/>
            </a:xfrm>
            <a:custGeom>
              <a:avLst/>
              <a:gdLst/>
              <a:ahLst/>
              <a:cxnLst/>
              <a:rect r="r" b="b" t="t" l="l"/>
              <a:pathLst>
                <a:path h="730251" w="609595">
                  <a:moveTo>
                    <a:pt x="0" y="0"/>
                  </a:moveTo>
                  <a:lnTo>
                    <a:pt x="609595" y="0"/>
                  </a:lnTo>
                  <a:lnTo>
                    <a:pt x="609595" y="730251"/>
                  </a:lnTo>
                  <a:lnTo>
                    <a:pt x="0" y="73025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0"/>
              <a:ext cx="609595" cy="73025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1439"/>
                </a:lnSpc>
              </a:pPr>
              <a:r>
                <a:rPr lang="en-US" sz="1200" b="true">
                  <a:solidFill>
                    <a:srgbClr val="171717"/>
                  </a:solidFill>
                  <a:latin typeface="Markazi Text Bold"/>
                  <a:ea typeface="Markazi Text Bold"/>
                  <a:cs typeface="Markazi Text Bold"/>
                  <a:sym typeface="Markazi Text Bold"/>
                </a:rPr>
                <a:t>5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3257264" y="9621624"/>
            <a:ext cx="2905818" cy="547688"/>
            <a:chOff x="0" y="0"/>
            <a:chExt cx="3874424" cy="73025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874424" cy="730251"/>
            </a:xfrm>
            <a:custGeom>
              <a:avLst/>
              <a:gdLst/>
              <a:ahLst/>
              <a:cxnLst/>
              <a:rect r="r" b="b" t="t" l="l"/>
              <a:pathLst>
                <a:path h="730251" w="3874424">
                  <a:moveTo>
                    <a:pt x="0" y="0"/>
                  </a:moveTo>
                  <a:lnTo>
                    <a:pt x="3874424" y="0"/>
                  </a:lnTo>
                  <a:lnTo>
                    <a:pt x="3874424" y="730251"/>
                  </a:lnTo>
                  <a:lnTo>
                    <a:pt x="0" y="73025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0"/>
              <a:ext cx="3874424" cy="73025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1439"/>
                </a:lnSpc>
              </a:pPr>
              <a:r>
                <a:rPr lang="en-US" sz="1200">
                  <a:solidFill>
                    <a:srgbClr val="171717"/>
                  </a:solidFill>
                  <a:latin typeface="Markazi Text"/>
                  <a:ea typeface="Markazi Text"/>
                  <a:cs typeface="Markazi Text"/>
                  <a:sym typeface="Markazi Text"/>
                </a:rPr>
                <a:t>August 25, 2025</a:t>
              </a: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420628" y="477395"/>
            <a:ext cx="16642828" cy="6511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67"/>
              </a:lnSpc>
            </a:pPr>
            <a:r>
              <a:rPr lang="en-US" sz="4599" b="true">
                <a:solidFill>
                  <a:srgbClr val="171717"/>
                </a:solidFill>
                <a:latin typeface="Markazi Text Medium"/>
                <a:ea typeface="Markazi Text Medium"/>
                <a:cs typeface="Markazi Text Medium"/>
                <a:sym typeface="Markazi Text Medium"/>
              </a:rPr>
              <a:t>Technology Stack: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36922" y="7793014"/>
            <a:ext cx="8961120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 u="sng">
                <a:solidFill>
                  <a:srgbClr val="0563C1"/>
                </a:solidFill>
                <a:latin typeface="Markazi Text"/>
                <a:ea typeface="Markazi Text"/>
                <a:cs typeface="Markazi Text"/>
                <a:sym typeface="Markazi Text"/>
                <a:hlinkClick r:id="rId4" tooltip="https://github.com/Mastercard-Code-For-Change-2-0/Team-1"/>
              </a:rPr>
              <a:t>https://github.com/Mastercard-Code-For-Change-2-0/Team-1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24845" y="1884751"/>
            <a:ext cx="15538237" cy="44427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01"/>
              </a:lnSpc>
            </a:pPr>
            <a:r>
              <a:rPr lang="en-US" sz="3667">
                <a:solidFill>
                  <a:srgbClr val="171717"/>
                </a:solidFill>
                <a:latin typeface="Markazi Text"/>
                <a:ea typeface="Markazi Text"/>
                <a:cs typeface="Markazi Text"/>
                <a:sym typeface="Markazi Text"/>
              </a:rPr>
              <a:t>Tech Stack :</a:t>
            </a:r>
          </a:p>
          <a:p>
            <a:pPr algn="l" marL="885030" indent="-442515" lvl="1">
              <a:lnSpc>
                <a:spcPts val="4401"/>
              </a:lnSpc>
              <a:buFont typeface="Arial"/>
              <a:buChar char="•"/>
            </a:pPr>
            <a:r>
              <a:rPr lang="en-US" sz="3667">
                <a:solidFill>
                  <a:srgbClr val="171717"/>
                </a:solidFill>
                <a:latin typeface="Markazi Text"/>
                <a:ea typeface="Markazi Text"/>
                <a:cs typeface="Markazi Text"/>
                <a:sym typeface="Markazi Text"/>
              </a:rPr>
              <a:t>Frontend: React.js, TailwindCSS</a:t>
            </a:r>
          </a:p>
          <a:p>
            <a:pPr algn="l" marL="885030" indent="-442515" lvl="1">
              <a:lnSpc>
                <a:spcPts val="4401"/>
              </a:lnSpc>
              <a:buFont typeface="Arial"/>
              <a:buChar char="•"/>
            </a:pPr>
            <a:r>
              <a:rPr lang="en-US" sz="3667">
                <a:solidFill>
                  <a:srgbClr val="171717"/>
                </a:solidFill>
                <a:latin typeface="Markazi Text"/>
                <a:ea typeface="Markazi Text"/>
                <a:cs typeface="Markazi Text"/>
                <a:sym typeface="Markazi Text"/>
              </a:rPr>
              <a:t>Backend: NodeJS, ExpressJS, REST APIs</a:t>
            </a:r>
          </a:p>
          <a:p>
            <a:pPr algn="l" marL="885030" indent="-442515" lvl="1">
              <a:lnSpc>
                <a:spcPts val="4401"/>
              </a:lnSpc>
              <a:buFont typeface="Arial"/>
              <a:buChar char="•"/>
            </a:pPr>
            <a:r>
              <a:rPr lang="en-US" sz="3667">
                <a:solidFill>
                  <a:srgbClr val="171717"/>
                </a:solidFill>
                <a:latin typeface="Markazi Text"/>
                <a:ea typeface="Markazi Text"/>
                <a:cs typeface="Markazi Text"/>
                <a:sym typeface="Markazi Text"/>
              </a:rPr>
              <a:t>Database: MongoDB (Unstructured Logs/Chat)</a:t>
            </a:r>
          </a:p>
          <a:p>
            <a:pPr algn="l" marL="885030" indent="-442515" lvl="1">
              <a:lnSpc>
                <a:spcPts val="4401"/>
              </a:lnSpc>
              <a:buFont typeface="Arial"/>
              <a:buChar char="•"/>
            </a:pPr>
            <a:r>
              <a:rPr lang="en-US" sz="3667">
                <a:solidFill>
                  <a:srgbClr val="171717"/>
                </a:solidFill>
                <a:latin typeface="Markazi Text"/>
                <a:ea typeface="Markazi Text"/>
                <a:cs typeface="Markazi Text"/>
                <a:sym typeface="Markazi Text"/>
              </a:rPr>
              <a:t>Authentication: JWT, OAuth2</a:t>
            </a:r>
          </a:p>
          <a:p>
            <a:pPr algn="l" marL="885030" indent="-442515" lvl="1">
              <a:lnSpc>
                <a:spcPts val="4401"/>
              </a:lnSpc>
              <a:buFont typeface="Arial"/>
              <a:buChar char="•"/>
            </a:pPr>
            <a:r>
              <a:rPr lang="en-US" sz="3667">
                <a:solidFill>
                  <a:srgbClr val="171717"/>
                </a:solidFill>
                <a:latin typeface="Markazi Text"/>
                <a:ea typeface="Markazi Text"/>
                <a:cs typeface="Markazi Text"/>
                <a:sym typeface="Markazi Text"/>
              </a:rPr>
              <a:t>AI/ML Layer: OLLAMA, Langchain, Chroma, TensorFlow</a:t>
            </a:r>
          </a:p>
          <a:p>
            <a:pPr algn="l" marL="885030" indent="-442515" lvl="1">
              <a:lnSpc>
                <a:spcPts val="4401"/>
              </a:lnSpc>
              <a:buFont typeface="Arial"/>
              <a:buChar char="•"/>
            </a:pPr>
            <a:r>
              <a:rPr lang="en-US" sz="3667">
                <a:solidFill>
                  <a:srgbClr val="171717"/>
                </a:solidFill>
                <a:latin typeface="Markazi Text"/>
                <a:ea typeface="Markazi Text"/>
                <a:cs typeface="Markazi Text"/>
                <a:sym typeface="Markazi Text"/>
              </a:rPr>
              <a:t>Version Control &amp; CI/CD: GitHub, GitHub Actions</a:t>
            </a:r>
          </a:p>
          <a:p>
            <a:pPr algn="l" marL="885030" indent="-442515" lvl="1">
              <a:lnSpc>
                <a:spcPts val="4401"/>
              </a:lnSpc>
              <a:buFont typeface="Arial"/>
              <a:buChar char="•"/>
            </a:pPr>
            <a:r>
              <a:rPr lang="en-US" sz="3667">
                <a:solidFill>
                  <a:srgbClr val="171717"/>
                </a:solidFill>
                <a:latin typeface="Markazi Text"/>
                <a:ea typeface="Markazi Text"/>
                <a:cs typeface="Markazi Text"/>
                <a:sym typeface="Markazi Text"/>
              </a:rPr>
              <a:t>Deployment – Vercel and Render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98822" y="7137088"/>
            <a:ext cx="1879848" cy="5135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95"/>
              </a:lnSpc>
              <a:spcBef>
                <a:spcPct val="0"/>
              </a:spcBef>
            </a:pPr>
            <a:r>
              <a:rPr lang="en-US" sz="3699">
                <a:solidFill>
                  <a:srgbClr val="000000"/>
                </a:solidFill>
                <a:latin typeface="Markazi Text"/>
                <a:ea typeface="Markazi Text"/>
                <a:cs typeface="Markazi Text"/>
                <a:sym typeface="Markazi Text"/>
              </a:rPr>
              <a:t>Github link: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7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803974" y="9391422"/>
            <a:ext cx="964704" cy="600684"/>
          </a:xfrm>
          <a:custGeom>
            <a:avLst/>
            <a:gdLst/>
            <a:ahLst/>
            <a:cxnLst/>
            <a:rect r="r" b="b" t="t" l="l"/>
            <a:pathLst>
              <a:path h="600684" w="964704">
                <a:moveTo>
                  <a:pt x="0" y="0"/>
                </a:moveTo>
                <a:lnTo>
                  <a:pt x="964704" y="0"/>
                </a:lnTo>
                <a:lnTo>
                  <a:pt x="964704" y="600684"/>
                </a:lnTo>
                <a:lnTo>
                  <a:pt x="0" y="6006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314984" y="9621624"/>
            <a:ext cx="457196" cy="547688"/>
            <a:chOff x="0" y="0"/>
            <a:chExt cx="609595" cy="73025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09595" cy="730251"/>
            </a:xfrm>
            <a:custGeom>
              <a:avLst/>
              <a:gdLst/>
              <a:ahLst/>
              <a:cxnLst/>
              <a:rect r="r" b="b" t="t" l="l"/>
              <a:pathLst>
                <a:path h="730251" w="609595">
                  <a:moveTo>
                    <a:pt x="0" y="0"/>
                  </a:moveTo>
                  <a:lnTo>
                    <a:pt x="609595" y="0"/>
                  </a:lnTo>
                  <a:lnTo>
                    <a:pt x="609595" y="730251"/>
                  </a:lnTo>
                  <a:lnTo>
                    <a:pt x="0" y="73025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0"/>
              <a:ext cx="609595" cy="73025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1439"/>
                </a:lnSpc>
              </a:pPr>
              <a:r>
                <a:rPr lang="en-US" sz="1200" b="true">
                  <a:solidFill>
                    <a:srgbClr val="171717"/>
                  </a:solidFill>
                  <a:latin typeface="Markazi Text Bold"/>
                  <a:ea typeface="Markazi Text Bold"/>
                  <a:cs typeface="Markazi Text Bold"/>
                  <a:sym typeface="Markazi Text Bold"/>
                </a:rPr>
                <a:t>6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3257264" y="9621624"/>
            <a:ext cx="2905818" cy="547688"/>
            <a:chOff x="0" y="0"/>
            <a:chExt cx="3874424" cy="73025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874424" cy="730251"/>
            </a:xfrm>
            <a:custGeom>
              <a:avLst/>
              <a:gdLst/>
              <a:ahLst/>
              <a:cxnLst/>
              <a:rect r="r" b="b" t="t" l="l"/>
              <a:pathLst>
                <a:path h="730251" w="3874424">
                  <a:moveTo>
                    <a:pt x="0" y="0"/>
                  </a:moveTo>
                  <a:lnTo>
                    <a:pt x="3874424" y="0"/>
                  </a:lnTo>
                  <a:lnTo>
                    <a:pt x="3874424" y="730251"/>
                  </a:lnTo>
                  <a:lnTo>
                    <a:pt x="0" y="73025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0"/>
              <a:ext cx="3874424" cy="73025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1439"/>
                </a:lnSpc>
              </a:pPr>
              <a:r>
                <a:rPr lang="en-US" sz="1200">
                  <a:solidFill>
                    <a:srgbClr val="171717"/>
                  </a:solidFill>
                  <a:latin typeface="Markazi Text"/>
                  <a:ea typeface="Markazi Text"/>
                  <a:cs typeface="Markazi Text"/>
                  <a:sym typeface="Markazi Text"/>
                </a:rPr>
                <a:t>August 25, 2025</a:t>
              </a: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420628" y="477395"/>
            <a:ext cx="16642828" cy="6511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67"/>
              </a:lnSpc>
            </a:pPr>
            <a:r>
              <a:rPr lang="en-US" sz="4599" b="true">
                <a:solidFill>
                  <a:srgbClr val="171717"/>
                </a:solidFill>
                <a:latin typeface="Markazi Text Medium"/>
                <a:ea typeface="Markazi Text Medium"/>
                <a:cs typeface="Markazi Text Medium"/>
                <a:sym typeface="Markazi Text Medium"/>
              </a:rPr>
              <a:t>Impact/Future scope: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20628" y="1982386"/>
            <a:ext cx="17025045" cy="6200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02"/>
              </a:lnSpc>
            </a:pPr>
            <a:r>
              <a:rPr lang="en-US" sz="3168">
                <a:solidFill>
                  <a:srgbClr val="171717"/>
                </a:solidFill>
                <a:latin typeface="Markazi Text"/>
                <a:ea typeface="Markazi Text"/>
                <a:cs typeface="Markazi Text"/>
                <a:sym typeface="Markazi Text"/>
              </a:rPr>
              <a:t>           </a:t>
            </a:r>
            <a:r>
              <a:rPr lang="en-US" sz="3168" u="sng">
                <a:solidFill>
                  <a:srgbClr val="171717"/>
                </a:solidFill>
                <a:latin typeface="Markazi Text"/>
                <a:ea typeface="Markazi Text"/>
                <a:cs typeface="Markazi Text"/>
                <a:sym typeface="Markazi Text"/>
              </a:rPr>
              <a:t>Scalability/Integration</a:t>
            </a:r>
            <a:r>
              <a:rPr lang="en-US" sz="3168">
                <a:solidFill>
                  <a:srgbClr val="171717"/>
                </a:solidFill>
                <a:latin typeface="Markazi Text"/>
                <a:ea typeface="Markazi Text"/>
                <a:cs typeface="Markazi Text"/>
                <a:sym typeface="Markazi Text"/>
              </a:rPr>
              <a:t>:</a:t>
            </a:r>
          </a:p>
          <a:p>
            <a:pPr algn="l" marL="764549" indent="-382274" lvl="1">
              <a:lnSpc>
                <a:spcPts val="3802"/>
              </a:lnSpc>
              <a:buFont typeface="Arial"/>
              <a:buChar char="•"/>
            </a:pPr>
            <a:r>
              <a:rPr lang="en-US" sz="3168">
                <a:solidFill>
                  <a:srgbClr val="171717"/>
                </a:solidFill>
                <a:latin typeface="Markazi Text"/>
                <a:ea typeface="Markazi Text"/>
                <a:cs typeface="Markazi Text"/>
                <a:sym typeface="Markazi Text"/>
              </a:rPr>
              <a:t>Microservices with RestAPI → easy scaling per module (donors, recipients, hospitals).</a:t>
            </a:r>
          </a:p>
          <a:p>
            <a:pPr algn="l" marL="764549" indent="-382274" lvl="1">
              <a:lnSpc>
                <a:spcPts val="3802"/>
              </a:lnSpc>
              <a:buFont typeface="Arial"/>
              <a:buChar char="•"/>
            </a:pPr>
            <a:r>
              <a:rPr lang="en-US" sz="3168">
                <a:solidFill>
                  <a:srgbClr val="171717"/>
                </a:solidFill>
                <a:latin typeface="Markazi Text"/>
                <a:ea typeface="Markazi Text"/>
                <a:cs typeface="Markazi Text"/>
                <a:sym typeface="Markazi Text"/>
              </a:rPr>
              <a:t>API-first → smooth integration with hospital systems, govt. registries, payment gateways.</a:t>
            </a:r>
          </a:p>
          <a:p>
            <a:pPr algn="l" marL="764549" indent="-382274" lvl="1">
              <a:lnSpc>
                <a:spcPts val="3802"/>
              </a:lnSpc>
            </a:pPr>
          </a:p>
          <a:p>
            <a:pPr algn="l" marL="764549" indent="-382274" lvl="1">
              <a:lnSpc>
                <a:spcPts val="3802"/>
              </a:lnSpc>
            </a:pPr>
            <a:r>
              <a:rPr lang="en-US" sz="3168" u="sng">
                <a:solidFill>
                  <a:srgbClr val="171717"/>
                </a:solidFill>
                <a:latin typeface="Markazi Text"/>
                <a:ea typeface="Markazi Text"/>
                <a:cs typeface="Markazi Text"/>
                <a:sym typeface="Markazi Text"/>
              </a:rPr>
              <a:t>Additional Use Cases</a:t>
            </a:r>
            <a:r>
              <a:rPr lang="en-US" sz="3168">
                <a:solidFill>
                  <a:srgbClr val="171717"/>
                </a:solidFill>
                <a:latin typeface="Markazi Text"/>
                <a:ea typeface="Markazi Text"/>
                <a:cs typeface="Markazi Text"/>
                <a:sym typeface="Markazi Text"/>
              </a:rPr>
              <a:t>:</a:t>
            </a:r>
          </a:p>
          <a:p>
            <a:pPr algn="l" marL="764549" indent="-382274" lvl="1">
              <a:lnSpc>
                <a:spcPts val="3802"/>
              </a:lnSpc>
              <a:buFont typeface="Arial"/>
              <a:buChar char="•"/>
            </a:pPr>
            <a:r>
              <a:rPr lang="en-US" sz="3168">
                <a:solidFill>
                  <a:srgbClr val="171717"/>
                </a:solidFill>
                <a:latin typeface="Markazi Text"/>
                <a:ea typeface="Markazi Text"/>
                <a:cs typeface="Markazi Text"/>
                <a:sym typeface="Markazi Text"/>
              </a:rPr>
              <a:t>Emergency donor-recipient matching with geolocation. AI-powered health risk scoring &amp; donor eligibility prediction.</a:t>
            </a:r>
          </a:p>
          <a:p>
            <a:pPr algn="l" marL="764146" indent="-382073" lvl="1">
              <a:lnSpc>
                <a:spcPts val="3802"/>
              </a:lnSpc>
              <a:buFont typeface="Arial"/>
              <a:buChar char="•"/>
            </a:pPr>
            <a:r>
              <a:rPr lang="en-US" sz="3168">
                <a:solidFill>
                  <a:srgbClr val="171717"/>
                </a:solidFill>
                <a:latin typeface="Markazi Text"/>
                <a:ea typeface="Markazi Text"/>
                <a:cs typeface="Markazi Text"/>
                <a:sym typeface="Markazi Text"/>
              </a:rPr>
              <a:t>Multi-language chatbot for accessibility. </a:t>
            </a:r>
          </a:p>
          <a:p>
            <a:pPr algn="l" marL="764549" indent="-382274" lvl="1">
              <a:lnSpc>
                <a:spcPts val="3802"/>
              </a:lnSpc>
              <a:buFont typeface="Arial"/>
              <a:buChar char="•"/>
            </a:pPr>
            <a:r>
              <a:rPr lang="en-US" sz="3168">
                <a:solidFill>
                  <a:srgbClr val="171717"/>
                </a:solidFill>
                <a:latin typeface="Markazi Text"/>
                <a:ea typeface="Markazi Text"/>
                <a:cs typeface="Markazi Text"/>
                <a:sym typeface="Markazi Text"/>
              </a:rPr>
              <a:t>Analytics dashboard for hospitals &amp; NGOs (trends, donor engagement).</a:t>
            </a:r>
          </a:p>
          <a:p>
            <a:pPr algn="l" marL="764549" indent="-382274" lvl="1">
              <a:lnSpc>
                <a:spcPts val="3802"/>
              </a:lnSpc>
            </a:pPr>
          </a:p>
          <a:p>
            <a:pPr algn="l" marL="764549" indent="-382274" lvl="1">
              <a:lnSpc>
                <a:spcPts val="3802"/>
              </a:lnSpc>
            </a:pPr>
            <a:r>
              <a:rPr lang="en-US" sz="3168" u="sng">
                <a:solidFill>
                  <a:srgbClr val="171717"/>
                </a:solidFill>
                <a:latin typeface="Markazi Text"/>
                <a:ea typeface="Markazi Text"/>
                <a:cs typeface="Markazi Text"/>
                <a:sym typeface="Markazi Text"/>
              </a:rPr>
              <a:t>Good to Know</a:t>
            </a:r>
            <a:r>
              <a:rPr lang="en-US" sz="3168">
                <a:solidFill>
                  <a:srgbClr val="171717"/>
                </a:solidFill>
                <a:latin typeface="Markazi Text"/>
                <a:ea typeface="Markazi Text"/>
                <a:cs typeface="Markazi Text"/>
                <a:sym typeface="Markazi Text"/>
              </a:rPr>
              <a:t>:</a:t>
            </a:r>
          </a:p>
          <a:p>
            <a:pPr algn="l" marL="764549" indent="-382274" lvl="1">
              <a:lnSpc>
                <a:spcPts val="3802"/>
              </a:lnSpc>
              <a:buFont typeface="Arial"/>
              <a:buChar char="•"/>
            </a:pPr>
            <a:r>
              <a:rPr lang="en-US" sz="3168">
                <a:solidFill>
                  <a:srgbClr val="171717"/>
                </a:solidFill>
                <a:latin typeface="Markazi Text"/>
                <a:ea typeface="Markazi Text"/>
                <a:cs typeface="Markazi Text"/>
                <a:sym typeface="Markazi Text"/>
              </a:rPr>
              <a:t>Real-time donor-recipient matching using -</a:t>
            </a:r>
          </a:p>
          <a:p>
            <a:pPr algn="l">
              <a:lnSpc>
                <a:spcPts val="3802"/>
              </a:lnSpc>
            </a:pPr>
            <a:r>
              <a:rPr lang="en-US" sz="3168">
                <a:solidFill>
                  <a:srgbClr val="171717"/>
                </a:solidFill>
                <a:latin typeface="Markazi Text"/>
                <a:ea typeface="Markazi Text"/>
                <a:cs typeface="Markazi Text"/>
                <a:sym typeface="Markazi Text"/>
              </a:rPr>
              <a:t>           Modular → hospitals, blood banks, NGOs can onboard easily. </a:t>
            </a:r>
          </a:p>
          <a:p>
            <a:pPr algn="l" marL="684070" indent="-342035" lvl="1">
              <a:lnSpc>
                <a:spcPts val="3802"/>
              </a:lnSpc>
              <a:buFont typeface="Arial"/>
              <a:buChar char="•"/>
            </a:pPr>
            <a:r>
              <a:rPr lang="en-US" sz="3168">
                <a:solidFill>
                  <a:srgbClr val="171717"/>
                </a:solidFill>
                <a:latin typeface="Markazi Text"/>
                <a:ea typeface="Markazi Text"/>
                <a:cs typeface="Markazi Text"/>
                <a:sym typeface="Markazi Text"/>
              </a:rPr>
              <a:t> Builds trust via transparency, notifications, and audit logs.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4242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803974" y="9391422"/>
            <a:ext cx="964704" cy="600684"/>
          </a:xfrm>
          <a:custGeom>
            <a:avLst/>
            <a:gdLst/>
            <a:ahLst/>
            <a:cxnLst/>
            <a:rect r="r" b="b" t="t" l="l"/>
            <a:pathLst>
              <a:path h="600684" w="964704">
                <a:moveTo>
                  <a:pt x="0" y="0"/>
                </a:moveTo>
                <a:lnTo>
                  <a:pt x="964704" y="0"/>
                </a:lnTo>
                <a:lnTo>
                  <a:pt x="964704" y="600684"/>
                </a:lnTo>
                <a:lnTo>
                  <a:pt x="0" y="6006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314984" y="9621624"/>
            <a:ext cx="457196" cy="547688"/>
            <a:chOff x="0" y="0"/>
            <a:chExt cx="609595" cy="73025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09595" cy="730251"/>
            </a:xfrm>
            <a:custGeom>
              <a:avLst/>
              <a:gdLst/>
              <a:ahLst/>
              <a:cxnLst/>
              <a:rect r="r" b="b" t="t" l="l"/>
              <a:pathLst>
                <a:path h="730251" w="609595">
                  <a:moveTo>
                    <a:pt x="0" y="0"/>
                  </a:moveTo>
                  <a:lnTo>
                    <a:pt x="609595" y="0"/>
                  </a:lnTo>
                  <a:lnTo>
                    <a:pt x="609595" y="730251"/>
                  </a:lnTo>
                  <a:lnTo>
                    <a:pt x="0" y="73025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0"/>
              <a:ext cx="609595" cy="73025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1439"/>
                </a:lnSpc>
              </a:pPr>
              <a:r>
                <a:rPr lang="en-US" sz="1200" b="true">
                  <a:solidFill>
                    <a:srgbClr val="171717"/>
                  </a:solidFill>
                  <a:latin typeface="Markazi Text Bold"/>
                  <a:ea typeface="Markazi Text Bold"/>
                  <a:cs typeface="Markazi Text Bold"/>
                  <a:sym typeface="Markazi Text Bold"/>
                </a:rPr>
                <a:t>7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3257264" y="9621624"/>
            <a:ext cx="2905818" cy="547688"/>
            <a:chOff x="0" y="0"/>
            <a:chExt cx="3874424" cy="73025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874424" cy="730251"/>
            </a:xfrm>
            <a:custGeom>
              <a:avLst/>
              <a:gdLst/>
              <a:ahLst/>
              <a:cxnLst/>
              <a:rect r="r" b="b" t="t" l="l"/>
              <a:pathLst>
                <a:path h="730251" w="3874424">
                  <a:moveTo>
                    <a:pt x="0" y="0"/>
                  </a:moveTo>
                  <a:lnTo>
                    <a:pt x="3874424" y="0"/>
                  </a:lnTo>
                  <a:lnTo>
                    <a:pt x="3874424" y="730251"/>
                  </a:lnTo>
                  <a:lnTo>
                    <a:pt x="0" y="73025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0"/>
              <a:ext cx="3874424" cy="73025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1439"/>
                </a:lnSpc>
              </a:pPr>
              <a:r>
                <a:rPr lang="en-US" sz="1200">
                  <a:solidFill>
                    <a:srgbClr val="171717"/>
                  </a:solidFill>
                  <a:latin typeface="Markazi Text"/>
                  <a:ea typeface="Markazi Text"/>
                  <a:cs typeface="Markazi Text"/>
                  <a:sym typeface="Markazi Text"/>
                </a:rPr>
                <a:t>August 20, 2024</a:t>
              </a: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406424" y="3449063"/>
            <a:ext cx="16642828" cy="30215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839"/>
              </a:lnSpc>
            </a:pPr>
            <a:r>
              <a:rPr lang="en-US" sz="22999" b="true">
                <a:solidFill>
                  <a:srgbClr val="F7F7F7"/>
                </a:solidFill>
                <a:latin typeface="Markazi Text Medium"/>
                <a:ea typeface="Markazi Text Medium"/>
                <a:cs typeface="Markazi Text Medium"/>
                <a:sym typeface="Markazi Text Medium"/>
              </a:rPr>
              <a:t>Q&amp;A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DAGxD-fEid4</dc:identifier>
  <dcterms:modified xsi:type="dcterms:W3CDTF">2011-08-01T06:04:30Z</dcterms:modified>
  <cp:revision>1</cp:revision>
  <dc:title>HackathonPresentation_Skeleton.pptx</dc:title>
</cp:coreProperties>
</file>